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4F00"/>
    <a:srgbClr val="F59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8288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44F00"/>
                </a:solidFill>
                <a:effectLst/>
              </a:rPr>
              <a:t>О внесении изменений </a:t>
            </a:r>
            <a:r>
              <a:rPr lang="ru-RU" sz="4000" b="1" dirty="0" smtClean="0">
                <a:solidFill>
                  <a:srgbClr val="C44F00"/>
                </a:solidFill>
                <a:effectLst/>
              </a:rPr>
              <a:t/>
            </a:r>
            <a:br>
              <a:rPr lang="ru-RU" sz="4000" b="1" dirty="0" smtClean="0">
                <a:solidFill>
                  <a:srgbClr val="C44F00"/>
                </a:solidFill>
                <a:effectLst/>
              </a:rPr>
            </a:br>
            <a:r>
              <a:rPr lang="ru-RU" sz="4000" b="1" dirty="0" smtClean="0">
                <a:solidFill>
                  <a:srgbClr val="C44F00"/>
                </a:solidFill>
                <a:effectLst/>
              </a:rPr>
              <a:t>в </a:t>
            </a:r>
            <a:r>
              <a:rPr lang="ru-RU" sz="4000" b="1" dirty="0">
                <a:solidFill>
                  <a:srgbClr val="C44F00"/>
                </a:solidFill>
                <a:effectLst/>
              </a:rPr>
              <a:t>реестр операторов, осуществляющих обработку персональных данных</a:t>
            </a:r>
            <a:endParaRPr lang="ru-RU" sz="4000" b="1" dirty="0">
              <a:solidFill>
                <a:srgbClr val="C44F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4797152"/>
            <a:ext cx="7772400" cy="914400"/>
          </a:xfrm>
        </p:spPr>
        <p:txBody>
          <a:bodyPr/>
          <a:lstStyle/>
          <a:p>
            <a:pPr algn="r"/>
            <a:r>
              <a:rPr lang="ru-RU" b="1" dirty="0" smtClean="0"/>
              <a:t>Совещание руководителей ОО </a:t>
            </a:r>
          </a:p>
          <a:p>
            <a:pPr algn="r"/>
            <a:r>
              <a:rPr lang="ru-RU" b="1" dirty="0" smtClean="0"/>
              <a:t>25.04.2014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210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764704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После заполнения формы уведомления </a:t>
            </a:r>
            <a:endParaRPr lang="ru-RU" sz="2800" b="1" dirty="0" smtClean="0">
              <a:solidFill>
                <a:schemeClr val="tx2"/>
              </a:solidFill>
            </a:endParaRPr>
          </a:p>
          <a:p>
            <a:r>
              <a:rPr lang="ru-RU" sz="2800" b="1" dirty="0" smtClean="0">
                <a:solidFill>
                  <a:schemeClr val="tx2"/>
                </a:solidFill>
              </a:rPr>
              <a:t> и </a:t>
            </a:r>
            <a:r>
              <a:rPr lang="ru-RU" sz="2800" b="1" dirty="0">
                <a:solidFill>
                  <a:schemeClr val="tx2"/>
                </a:solidFill>
              </a:rPr>
              <a:t>отправки ее в информационную </a:t>
            </a:r>
            <a:r>
              <a:rPr lang="ru-RU" sz="2800" b="1" dirty="0" smtClean="0">
                <a:solidFill>
                  <a:schemeClr val="tx2"/>
                </a:solidFill>
              </a:rPr>
              <a:t>систему, необходимо </a:t>
            </a:r>
            <a:r>
              <a:rPr lang="ru-RU" sz="2800" b="1" dirty="0">
                <a:solidFill>
                  <a:schemeClr val="tx2"/>
                </a:solidFill>
              </a:rPr>
              <a:t>распечатать заполненную форму, </a:t>
            </a:r>
            <a:r>
              <a:rPr lang="ru-RU" sz="2800" b="1" dirty="0" smtClean="0">
                <a:solidFill>
                  <a:schemeClr val="tx2"/>
                </a:solidFill>
              </a:rPr>
              <a:t>подписать ее 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и </a:t>
            </a:r>
            <a:r>
              <a:rPr lang="ru-RU" sz="2800" b="1" dirty="0">
                <a:solidFill>
                  <a:schemeClr val="tx2"/>
                </a:solidFill>
              </a:rPr>
              <a:t>направить </a:t>
            </a:r>
            <a:r>
              <a:rPr lang="ru-RU" sz="2800" b="1" dirty="0" smtClean="0">
                <a:solidFill>
                  <a:schemeClr val="tx2"/>
                </a:solidFill>
              </a:rPr>
              <a:t>в</a:t>
            </a:r>
            <a:r>
              <a:rPr lang="ru-RU" sz="2800" b="1" dirty="0">
                <a:solidFill>
                  <a:schemeClr val="tx2"/>
                </a:solidFill>
              </a:rPr>
              <a:t> соответствующий территориальный </a:t>
            </a:r>
            <a:r>
              <a:rPr lang="ru-RU" sz="2800" b="1" dirty="0" smtClean="0">
                <a:solidFill>
                  <a:schemeClr val="tx2"/>
                </a:solidFill>
              </a:rPr>
              <a:t>орган </a:t>
            </a:r>
            <a:r>
              <a:rPr lang="ru-RU" sz="2800" b="1" dirty="0" err="1" smtClean="0">
                <a:solidFill>
                  <a:schemeClr val="tx2"/>
                </a:solidFill>
              </a:rPr>
              <a:t>Роскомнадзора</a:t>
            </a:r>
            <a:r>
              <a:rPr lang="ru-RU" sz="2800" b="1" dirty="0">
                <a:solidFill>
                  <a:schemeClr val="tx2"/>
                </a:solidFill>
              </a:rPr>
              <a:t> </a:t>
            </a:r>
            <a:endParaRPr lang="ru-RU" sz="2800" b="1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53788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44F00"/>
                </a:solidFill>
              </a:rPr>
              <a:t>Управление </a:t>
            </a:r>
            <a:r>
              <a:rPr lang="ru-RU" sz="2400" b="1" dirty="0" err="1">
                <a:solidFill>
                  <a:srgbClr val="C44F00"/>
                </a:solidFill>
              </a:rPr>
              <a:t>Роскомнадзора</a:t>
            </a:r>
            <a:r>
              <a:rPr lang="ru-RU" sz="2400" b="1" dirty="0">
                <a:solidFill>
                  <a:srgbClr val="C44F00"/>
                </a:solidFill>
              </a:rPr>
              <a:t> </a:t>
            </a:r>
            <a:endParaRPr lang="ru-RU" sz="2400" b="1" dirty="0" smtClean="0">
              <a:solidFill>
                <a:srgbClr val="C44F00"/>
              </a:solidFill>
            </a:endParaRPr>
          </a:p>
          <a:p>
            <a:r>
              <a:rPr lang="ru-RU" sz="2400" b="1" dirty="0" smtClean="0">
                <a:solidFill>
                  <a:srgbClr val="C44F00"/>
                </a:solidFill>
              </a:rPr>
              <a:t>по </a:t>
            </a:r>
            <a:r>
              <a:rPr lang="ru-RU" sz="2400" b="1" dirty="0">
                <a:solidFill>
                  <a:srgbClr val="C44F00"/>
                </a:solidFill>
              </a:rPr>
              <a:t>Приволжскому федеральному округу</a:t>
            </a:r>
            <a:endParaRPr lang="ru-RU" sz="2400" b="1" dirty="0">
              <a:solidFill>
                <a:srgbClr val="C44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5932" y="4509120"/>
            <a:ext cx="742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603950, ГСП-5, г. Нижний Новгород, Зеленский съезд, д.4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932" y="4931876"/>
            <a:ext cx="3300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Телефон: (831</a:t>
            </a:r>
            <a:r>
              <a:rPr lang="ru-RU" sz="2000" b="1" dirty="0">
                <a:solidFill>
                  <a:schemeClr val="tx2"/>
                </a:solidFill>
              </a:rPr>
              <a:t>) </a:t>
            </a:r>
            <a:r>
              <a:rPr lang="ru-RU" sz="2000" b="1" dirty="0" smtClean="0">
                <a:solidFill>
                  <a:schemeClr val="tx2"/>
                </a:solidFill>
              </a:rPr>
              <a:t>430-33-17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Сайт </a:t>
            </a:r>
            <a:r>
              <a:rPr lang="ru-RU" b="1" dirty="0" err="1" smtClean="0">
                <a:solidFill>
                  <a:schemeClr val="tx2"/>
                </a:solidFill>
              </a:rPr>
              <a:t>Роскомнадзора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5616624" cy="289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4888362"/>
            <a:ext cx="3995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44F00"/>
                </a:solidFill>
              </a:rPr>
              <a:t>http://rkn.gov.ru/</a:t>
            </a:r>
            <a:endParaRPr lang="ru-RU" sz="4000" b="1" dirty="0">
              <a:solidFill>
                <a:srgbClr val="C44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Портал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персональных данных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603428" cy="355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64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5726038" cy="357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Портал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персональных данных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10800000">
            <a:off x="3635896" y="4098702"/>
            <a:ext cx="702779" cy="877061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59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75856" y="4990813"/>
            <a:ext cx="430316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44F00"/>
                </a:solidFill>
              </a:rPr>
              <a:t>Перейти по ссылке</a:t>
            </a:r>
            <a:endParaRPr lang="ru-RU" sz="3600" dirty="0">
              <a:solidFill>
                <a:srgbClr val="C44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2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Реестр операторов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115616" y="1919940"/>
            <a:ext cx="5907291" cy="3592488"/>
            <a:chOff x="1115616" y="1919940"/>
            <a:chExt cx="5907291" cy="359248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919940"/>
              <a:ext cx="5907291" cy="35924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Полилиния 4"/>
            <p:cNvSpPr/>
            <p:nvPr/>
          </p:nvSpPr>
          <p:spPr>
            <a:xfrm>
              <a:off x="1166282" y="3506663"/>
              <a:ext cx="1686521" cy="1362577"/>
            </a:xfrm>
            <a:custGeom>
              <a:avLst/>
              <a:gdLst>
                <a:gd name="connsiteX0" fmla="*/ 96910 w 1686521"/>
                <a:gd name="connsiteY0" fmla="*/ 47242 h 1362577"/>
                <a:gd name="connsiteX1" fmla="*/ 398567 w 1686521"/>
                <a:gd name="connsiteY1" fmla="*/ 108 h 1362577"/>
                <a:gd name="connsiteX2" fmla="*/ 926469 w 1686521"/>
                <a:gd name="connsiteY2" fmla="*/ 37815 h 1362577"/>
                <a:gd name="connsiteX3" fmla="*/ 1444943 w 1686521"/>
                <a:gd name="connsiteY3" fmla="*/ 141510 h 1362577"/>
                <a:gd name="connsiteX4" fmla="*/ 1680613 w 1686521"/>
                <a:gd name="connsiteY4" fmla="*/ 518582 h 1362577"/>
                <a:gd name="connsiteX5" fmla="*/ 1605198 w 1686521"/>
                <a:gd name="connsiteY5" fmla="*/ 1065337 h 1362577"/>
                <a:gd name="connsiteX6" fmla="*/ 1492077 w 1686521"/>
                <a:gd name="connsiteY6" fmla="*/ 1348141 h 1362577"/>
                <a:gd name="connsiteX7" fmla="*/ 521116 w 1686521"/>
                <a:gd name="connsiteY7" fmla="*/ 1310434 h 1362577"/>
                <a:gd name="connsiteX8" fmla="*/ 68629 w 1686521"/>
                <a:gd name="connsiteY8" fmla="*/ 1216166 h 1362577"/>
                <a:gd name="connsiteX9" fmla="*/ 12069 w 1686521"/>
                <a:gd name="connsiteY9" fmla="*/ 320619 h 1362577"/>
                <a:gd name="connsiteX10" fmla="*/ 172324 w 1686521"/>
                <a:gd name="connsiteY10" fmla="*/ 28389 h 13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6521" h="1362577">
                  <a:moveTo>
                    <a:pt x="96910" y="47242"/>
                  </a:moveTo>
                  <a:cubicBezTo>
                    <a:pt x="178608" y="24460"/>
                    <a:pt x="260307" y="1679"/>
                    <a:pt x="398567" y="108"/>
                  </a:cubicBezTo>
                  <a:cubicBezTo>
                    <a:pt x="536827" y="-1463"/>
                    <a:pt x="752073" y="14248"/>
                    <a:pt x="926469" y="37815"/>
                  </a:cubicBezTo>
                  <a:cubicBezTo>
                    <a:pt x="1100865" y="61382"/>
                    <a:pt x="1319252" y="61382"/>
                    <a:pt x="1444943" y="141510"/>
                  </a:cubicBezTo>
                  <a:cubicBezTo>
                    <a:pt x="1570634" y="221638"/>
                    <a:pt x="1653904" y="364611"/>
                    <a:pt x="1680613" y="518582"/>
                  </a:cubicBezTo>
                  <a:cubicBezTo>
                    <a:pt x="1707322" y="672553"/>
                    <a:pt x="1636621" y="927077"/>
                    <a:pt x="1605198" y="1065337"/>
                  </a:cubicBezTo>
                  <a:cubicBezTo>
                    <a:pt x="1573775" y="1203597"/>
                    <a:pt x="1672757" y="1307292"/>
                    <a:pt x="1492077" y="1348141"/>
                  </a:cubicBezTo>
                  <a:cubicBezTo>
                    <a:pt x="1311397" y="1388991"/>
                    <a:pt x="758357" y="1332430"/>
                    <a:pt x="521116" y="1310434"/>
                  </a:cubicBezTo>
                  <a:cubicBezTo>
                    <a:pt x="283875" y="1288438"/>
                    <a:pt x="153470" y="1381135"/>
                    <a:pt x="68629" y="1216166"/>
                  </a:cubicBezTo>
                  <a:cubicBezTo>
                    <a:pt x="-16212" y="1051197"/>
                    <a:pt x="-5214" y="518582"/>
                    <a:pt x="12069" y="320619"/>
                  </a:cubicBezTo>
                  <a:cubicBezTo>
                    <a:pt x="29351" y="122656"/>
                    <a:pt x="100837" y="75522"/>
                    <a:pt x="172324" y="28389"/>
                  </a:cubicBezTo>
                </a:path>
              </a:pathLst>
            </a:custGeom>
            <a:noFill/>
            <a:ln w="57150">
              <a:solidFill>
                <a:srgbClr val="F59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0298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Электронные 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формы </a:t>
            </a:r>
            <a:r>
              <a:rPr lang="ru-RU" b="1" dirty="0">
                <a:solidFill>
                  <a:schemeClr val="tx2"/>
                </a:solidFill>
              </a:rPr>
              <a:t>заявлений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348880"/>
            <a:ext cx="7416824" cy="36038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C44F00"/>
                </a:solidFill>
              </a:rPr>
              <a:t>Перейти к заполнению формы электронного уведомления  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C44F00"/>
                </a:solidFill>
              </a:rPr>
              <a:t>Перейти к заполнению информационного письма о внесении изменений в сведения в реестре операторов, осуществляющих обработку персональных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2558620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241551" cy="209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Внесение изменений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44F00"/>
                </a:solidFill>
              </a:rPr>
              <a:t>Если имеются код и ключ ранее составленного письма, есть возможность заполнить форму данными этого письма</a:t>
            </a:r>
          </a:p>
          <a:p>
            <a:pPr marL="0" indent="0">
              <a:buNone/>
            </a:pPr>
            <a:endParaRPr lang="ru-RU" b="1" dirty="0">
              <a:solidFill>
                <a:srgbClr val="C44F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44F00"/>
                </a:solidFill>
              </a:rPr>
              <a:t>Заполняются только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44F00"/>
                </a:solidFill>
              </a:rPr>
              <a:t>поля, в которые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44F00"/>
                </a:solidFill>
              </a:rPr>
              <a:t>вносятся изменения!</a:t>
            </a:r>
            <a:endParaRPr lang="ru-RU" b="1" dirty="0">
              <a:solidFill>
                <a:srgbClr val="C44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23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Реестр операторов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100489" y="2080286"/>
            <a:ext cx="2007792" cy="1221028"/>
            <a:chOff x="1115616" y="1919940"/>
            <a:chExt cx="5907291" cy="359248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919940"/>
              <a:ext cx="5907291" cy="35924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Полилиния 7"/>
            <p:cNvSpPr/>
            <p:nvPr/>
          </p:nvSpPr>
          <p:spPr>
            <a:xfrm>
              <a:off x="1166282" y="3506663"/>
              <a:ext cx="1686521" cy="1362577"/>
            </a:xfrm>
            <a:custGeom>
              <a:avLst/>
              <a:gdLst>
                <a:gd name="connsiteX0" fmla="*/ 96910 w 1686521"/>
                <a:gd name="connsiteY0" fmla="*/ 47242 h 1362577"/>
                <a:gd name="connsiteX1" fmla="*/ 398567 w 1686521"/>
                <a:gd name="connsiteY1" fmla="*/ 108 h 1362577"/>
                <a:gd name="connsiteX2" fmla="*/ 926469 w 1686521"/>
                <a:gd name="connsiteY2" fmla="*/ 37815 h 1362577"/>
                <a:gd name="connsiteX3" fmla="*/ 1444943 w 1686521"/>
                <a:gd name="connsiteY3" fmla="*/ 141510 h 1362577"/>
                <a:gd name="connsiteX4" fmla="*/ 1680613 w 1686521"/>
                <a:gd name="connsiteY4" fmla="*/ 518582 h 1362577"/>
                <a:gd name="connsiteX5" fmla="*/ 1605198 w 1686521"/>
                <a:gd name="connsiteY5" fmla="*/ 1065337 h 1362577"/>
                <a:gd name="connsiteX6" fmla="*/ 1492077 w 1686521"/>
                <a:gd name="connsiteY6" fmla="*/ 1348141 h 1362577"/>
                <a:gd name="connsiteX7" fmla="*/ 521116 w 1686521"/>
                <a:gd name="connsiteY7" fmla="*/ 1310434 h 1362577"/>
                <a:gd name="connsiteX8" fmla="*/ 68629 w 1686521"/>
                <a:gd name="connsiteY8" fmla="*/ 1216166 h 1362577"/>
                <a:gd name="connsiteX9" fmla="*/ 12069 w 1686521"/>
                <a:gd name="connsiteY9" fmla="*/ 320619 h 1362577"/>
                <a:gd name="connsiteX10" fmla="*/ 172324 w 1686521"/>
                <a:gd name="connsiteY10" fmla="*/ 28389 h 13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6521" h="1362577">
                  <a:moveTo>
                    <a:pt x="96910" y="47242"/>
                  </a:moveTo>
                  <a:cubicBezTo>
                    <a:pt x="178608" y="24460"/>
                    <a:pt x="260307" y="1679"/>
                    <a:pt x="398567" y="108"/>
                  </a:cubicBezTo>
                  <a:cubicBezTo>
                    <a:pt x="536827" y="-1463"/>
                    <a:pt x="752073" y="14248"/>
                    <a:pt x="926469" y="37815"/>
                  </a:cubicBezTo>
                  <a:cubicBezTo>
                    <a:pt x="1100865" y="61382"/>
                    <a:pt x="1319252" y="61382"/>
                    <a:pt x="1444943" y="141510"/>
                  </a:cubicBezTo>
                  <a:cubicBezTo>
                    <a:pt x="1570634" y="221638"/>
                    <a:pt x="1653904" y="364611"/>
                    <a:pt x="1680613" y="518582"/>
                  </a:cubicBezTo>
                  <a:cubicBezTo>
                    <a:pt x="1707322" y="672553"/>
                    <a:pt x="1636621" y="927077"/>
                    <a:pt x="1605198" y="1065337"/>
                  </a:cubicBezTo>
                  <a:cubicBezTo>
                    <a:pt x="1573775" y="1203597"/>
                    <a:pt x="1672757" y="1307292"/>
                    <a:pt x="1492077" y="1348141"/>
                  </a:cubicBezTo>
                  <a:cubicBezTo>
                    <a:pt x="1311397" y="1388991"/>
                    <a:pt x="758357" y="1332430"/>
                    <a:pt x="521116" y="1310434"/>
                  </a:cubicBezTo>
                  <a:cubicBezTo>
                    <a:pt x="283875" y="1288438"/>
                    <a:pt x="153470" y="1381135"/>
                    <a:pt x="68629" y="1216166"/>
                  </a:cubicBezTo>
                  <a:cubicBezTo>
                    <a:pt x="-16212" y="1051197"/>
                    <a:pt x="-5214" y="518582"/>
                    <a:pt x="12069" y="320619"/>
                  </a:cubicBezTo>
                  <a:cubicBezTo>
                    <a:pt x="29351" y="122656"/>
                    <a:pt x="100837" y="75522"/>
                    <a:pt x="172324" y="28389"/>
                  </a:cubicBezTo>
                </a:path>
              </a:pathLst>
            </a:custGeom>
            <a:noFill/>
            <a:ln w="57150">
              <a:solidFill>
                <a:srgbClr val="F59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39" y="2492896"/>
            <a:ext cx="4464496" cy="33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339053" y="5157192"/>
            <a:ext cx="107273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низ 10"/>
          <p:cNvSpPr/>
          <p:nvPr/>
        </p:nvSpPr>
        <p:spPr>
          <a:xfrm rot="8765668">
            <a:off x="3995937" y="5626237"/>
            <a:ext cx="576064" cy="607702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59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39053" y="4494804"/>
            <a:ext cx="107273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44F00"/>
                </a:solidFill>
              </a:rPr>
              <a:t>ИНН</a:t>
            </a:r>
            <a:endParaRPr lang="ru-RU" sz="3200" b="1" dirty="0">
              <a:solidFill>
                <a:srgbClr val="C44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4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Реестр операторов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047875"/>
            <a:ext cx="71437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низ 10"/>
          <p:cNvSpPr/>
          <p:nvPr/>
        </p:nvSpPr>
        <p:spPr>
          <a:xfrm rot="8765668">
            <a:off x="2604287" y="3898044"/>
            <a:ext cx="576064" cy="607702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59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300870" y="4443108"/>
            <a:ext cx="3631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44F00"/>
                </a:solidFill>
              </a:rPr>
              <a:t>Перейти по ссылке</a:t>
            </a:r>
            <a:endParaRPr lang="ru-RU" sz="2800" b="1" dirty="0">
              <a:solidFill>
                <a:srgbClr val="C44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13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О внесении изменений  в реестр операторов, осуществляющих обработку персональных данных</vt:lpstr>
      <vt:lpstr>Сайт Роскомнадзора</vt:lpstr>
      <vt:lpstr>Портал  персональных данных</vt:lpstr>
      <vt:lpstr>Портал  персональных данных</vt:lpstr>
      <vt:lpstr>Реестр операторов</vt:lpstr>
      <vt:lpstr>Электронные  формы заявлений</vt:lpstr>
      <vt:lpstr>Внесение изменений</vt:lpstr>
      <vt:lpstr>Реестр операторов</vt:lpstr>
      <vt:lpstr>Реестр операторов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УО</dc:creator>
  <cp:lastModifiedBy>УО</cp:lastModifiedBy>
  <cp:revision>7</cp:revision>
  <dcterms:created xsi:type="dcterms:W3CDTF">2014-04-24T11:24:46Z</dcterms:created>
  <dcterms:modified xsi:type="dcterms:W3CDTF">2014-04-24T12:32:04Z</dcterms:modified>
</cp:coreProperties>
</file>